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157245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CE8BF97-4855-428C-83AB-2678E19B385F}"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170758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391573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7514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3755584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2086022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210474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2957607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92345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23846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121203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CE8BF97-4855-428C-83AB-2678E19B385F}"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126025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CE8BF97-4855-428C-83AB-2678E19B385F}"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3015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29818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417922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ACE8BF97-4855-428C-83AB-2678E19B385F}" type="datetimeFigureOut">
              <a:rPr lang="en-US" smtClean="0"/>
              <a:t>3/27/2019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323378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ACE8BF97-4855-428C-83AB-2678E19B385F}"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8642D-0ABC-4455-AEA0-65FCC8CB417E}" type="slidenum">
              <a:rPr lang="en-US" smtClean="0"/>
              <a:t>‹#›</a:t>
            </a:fld>
            <a:endParaRPr lang="en-US"/>
          </a:p>
        </p:txBody>
      </p:sp>
    </p:spTree>
    <p:extLst>
      <p:ext uri="{BB962C8B-B14F-4D97-AF65-F5344CB8AC3E}">
        <p14:creationId xmlns:p14="http://schemas.microsoft.com/office/powerpoint/2010/main" val="46123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CE8BF97-4855-428C-83AB-2678E19B385F}" type="datetimeFigureOut">
              <a:rPr lang="en-US" smtClean="0"/>
              <a:t>3/27/2019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38642D-0ABC-4455-AEA0-65FCC8CB417E}" type="slidenum">
              <a:rPr lang="en-US" smtClean="0"/>
              <a:t>‹#›</a:t>
            </a:fld>
            <a:endParaRPr lang="en-US"/>
          </a:p>
        </p:txBody>
      </p:sp>
    </p:spTree>
    <p:extLst>
      <p:ext uri="{BB962C8B-B14F-4D97-AF65-F5344CB8AC3E}">
        <p14:creationId xmlns:p14="http://schemas.microsoft.com/office/powerpoint/2010/main" val="40772768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925011-AA05-4380-BB51-1707D27424F7}"/>
              </a:ext>
            </a:extLst>
          </p:cNvPr>
          <p:cNvSpPr>
            <a:spLocks noGrp="1"/>
          </p:cNvSpPr>
          <p:nvPr>
            <p:ph type="title"/>
          </p:nvPr>
        </p:nvSpPr>
        <p:spPr>
          <a:xfrm>
            <a:off x="842054" y="130629"/>
            <a:ext cx="9404723" cy="1541417"/>
          </a:xfrm>
        </p:spPr>
        <p:txBody>
          <a:bodyPr/>
          <a:lstStyle/>
          <a:p>
            <a:pPr algn="ctr"/>
            <a:r>
              <a:rPr lang="en-US" dirty="0">
                <a:solidFill>
                  <a:srgbClr val="FFFF00"/>
                </a:solidFill>
              </a:rPr>
              <a:t>2</a:t>
            </a:r>
            <a:r>
              <a:rPr lang="en-US" baseline="30000" dirty="0">
                <a:solidFill>
                  <a:srgbClr val="FFFF00"/>
                </a:solidFill>
              </a:rPr>
              <a:t>nd</a:t>
            </a:r>
            <a:r>
              <a:rPr lang="en-US" dirty="0">
                <a:solidFill>
                  <a:srgbClr val="FFFF00"/>
                </a:solidFill>
              </a:rPr>
              <a:t> </a:t>
            </a:r>
            <a:r>
              <a:rPr lang="en-US" dirty="0" err="1">
                <a:solidFill>
                  <a:srgbClr val="FFFF00"/>
                </a:solidFill>
              </a:rPr>
              <a:t>Gymnasio</a:t>
            </a:r>
            <a:r>
              <a:rPr lang="en-US" dirty="0">
                <a:solidFill>
                  <a:srgbClr val="FFFF00"/>
                </a:solidFill>
              </a:rPr>
              <a:t> </a:t>
            </a:r>
            <a:r>
              <a:rPr lang="en-US" dirty="0" err="1">
                <a:solidFill>
                  <a:srgbClr val="FFFF00"/>
                </a:solidFill>
              </a:rPr>
              <a:t>Eleftheriou</a:t>
            </a:r>
            <a:r>
              <a:rPr lang="en-US" dirty="0">
                <a:solidFill>
                  <a:srgbClr val="FFFF00"/>
                </a:solidFill>
              </a:rPr>
              <a:t> </a:t>
            </a:r>
            <a:r>
              <a:rPr lang="en-US" dirty="0" err="1">
                <a:solidFill>
                  <a:srgbClr val="FFFF00"/>
                </a:solidFill>
              </a:rPr>
              <a:t>Venizelou</a:t>
            </a:r>
            <a:br>
              <a:rPr lang="en-US" dirty="0">
                <a:solidFill>
                  <a:srgbClr val="FFFF00"/>
                </a:solidFill>
              </a:rPr>
            </a:br>
            <a:r>
              <a:rPr lang="en-US" dirty="0">
                <a:solidFill>
                  <a:srgbClr val="FFFF00"/>
                </a:solidFill>
              </a:rPr>
              <a:t>Chania - Greece</a:t>
            </a:r>
          </a:p>
        </p:txBody>
      </p:sp>
      <p:sp>
        <p:nvSpPr>
          <p:cNvPr id="3" name="Θέση περιεχομένου 2">
            <a:extLst>
              <a:ext uri="{FF2B5EF4-FFF2-40B4-BE49-F238E27FC236}">
                <a16:creationId xmlns:a16="http://schemas.microsoft.com/office/drawing/2014/main" id="{2A9487B6-E3C0-421D-ACF9-C2A81982E7AE}"/>
              </a:ext>
            </a:extLst>
          </p:cNvPr>
          <p:cNvSpPr>
            <a:spLocks noGrp="1"/>
          </p:cNvSpPr>
          <p:nvPr>
            <p:ph idx="1"/>
          </p:nvPr>
        </p:nvSpPr>
        <p:spPr/>
        <p:txBody>
          <a:bodyPr>
            <a:normAutofit/>
          </a:bodyPr>
          <a:lstStyle/>
          <a:p>
            <a:pPr marL="0" indent="0" algn="ctr">
              <a:buNone/>
            </a:pPr>
            <a:r>
              <a:rPr lang="en-US" sz="5400" dirty="0">
                <a:solidFill>
                  <a:srgbClr val="FFFF00"/>
                </a:solidFill>
              </a:rPr>
              <a:t>Name of Digital Lesson</a:t>
            </a:r>
          </a:p>
          <a:p>
            <a:pPr marL="0" indent="0" algn="ctr">
              <a:buNone/>
            </a:pPr>
            <a:r>
              <a:rPr lang="en-US" sz="5400" dirty="0">
                <a:solidFill>
                  <a:srgbClr val="FFFF00"/>
                </a:solidFill>
              </a:rPr>
              <a:t> </a:t>
            </a:r>
          </a:p>
          <a:p>
            <a:pPr marL="0" indent="0" algn="ctr">
              <a:buNone/>
            </a:pPr>
            <a:r>
              <a:rPr lang="en-US" sz="5400" dirty="0">
                <a:solidFill>
                  <a:srgbClr val="FFFF00"/>
                </a:solidFill>
              </a:rPr>
              <a:t>“</a:t>
            </a:r>
            <a:r>
              <a:rPr lang="en-US" sz="5400">
                <a:solidFill>
                  <a:srgbClr val="FFFF00"/>
                </a:solidFill>
              </a:rPr>
              <a:t>The Christian faith </a:t>
            </a:r>
            <a:r>
              <a:rPr lang="en-US" sz="5400" dirty="0">
                <a:solidFill>
                  <a:srgbClr val="FFFF00"/>
                </a:solidFill>
              </a:rPr>
              <a:t>of Catacombs”</a:t>
            </a:r>
          </a:p>
        </p:txBody>
      </p:sp>
    </p:spTree>
    <p:extLst>
      <p:ext uri="{BB962C8B-B14F-4D97-AF65-F5344CB8AC3E}">
        <p14:creationId xmlns:p14="http://schemas.microsoft.com/office/powerpoint/2010/main" val="362311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D8C0-70DB-4E6D-94E9-DFA3C79A39A8}"/>
              </a:ext>
            </a:extLst>
          </p:cNvPr>
          <p:cNvSpPr>
            <a:spLocks noGrp="1"/>
          </p:cNvSpPr>
          <p:nvPr>
            <p:ph type="title"/>
          </p:nvPr>
        </p:nvSpPr>
        <p:spPr>
          <a:xfrm>
            <a:off x="646111" y="0"/>
            <a:ext cx="9404723" cy="1502229"/>
          </a:xfrm>
        </p:spPr>
        <p:txBody>
          <a:bodyPr/>
          <a:lstStyle/>
          <a:p>
            <a:pPr algn="ctr"/>
            <a:r>
              <a:rPr lang="en-US" dirty="0"/>
              <a:t>Choose and paint</a:t>
            </a:r>
            <a:br>
              <a:rPr lang="en-US" dirty="0"/>
            </a:br>
            <a:r>
              <a:rPr lang="en-US" dirty="0"/>
              <a:t>10 minutes activity</a:t>
            </a:r>
          </a:p>
        </p:txBody>
      </p:sp>
      <p:pic>
        <p:nvPicPr>
          <p:cNvPr id="6" name="Θέση περιεχομένου 5">
            <a:extLst>
              <a:ext uri="{FF2B5EF4-FFF2-40B4-BE49-F238E27FC236}">
                <a16:creationId xmlns:a16="http://schemas.microsoft.com/office/drawing/2014/main" id="{6E431A6C-640A-4498-88BF-AA4FCCB234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71600"/>
            <a:ext cx="5668963" cy="5486399"/>
          </a:xfrm>
        </p:spPr>
      </p:pic>
      <p:pic>
        <p:nvPicPr>
          <p:cNvPr id="8" name="Θέση περιεχομένου 7">
            <a:extLst>
              <a:ext uri="{FF2B5EF4-FFF2-40B4-BE49-F238E27FC236}">
                <a16:creationId xmlns:a16="http://schemas.microsoft.com/office/drawing/2014/main" id="{31D54E28-8D73-4928-AEFA-97B124CC6C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68963" y="1371600"/>
            <a:ext cx="6523037" cy="5486399"/>
          </a:xfrm>
        </p:spPr>
      </p:pic>
    </p:spTree>
    <p:extLst>
      <p:ext uri="{BB962C8B-B14F-4D97-AF65-F5344CB8AC3E}">
        <p14:creationId xmlns:p14="http://schemas.microsoft.com/office/powerpoint/2010/main" val="410967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0F5B469-AFE0-4805-905F-4ACBD4FE0E8E}"/>
              </a:ext>
            </a:extLst>
          </p:cNvPr>
          <p:cNvSpPr>
            <a:spLocks noGrp="1"/>
          </p:cNvSpPr>
          <p:nvPr>
            <p:ph type="title"/>
          </p:nvPr>
        </p:nvSpPr>
        <p:spPr>
          <a:xfrm>
            <a:off x="646111" y="0"/>
            <a:ext cx="9404723" cy="1593669"/>
          </a:xfrm>
        </p:spPr>
        <p:txBody>
          <a:bodyPr/>
          <a:lstStyle/>
          <a:p>
            <a:pPr algn="ctr"/>
            <a:r>
              <a:rPr lang="en-US" sz="4800" dirty="0">
                <a:solidFill>
                  <a:srgbClr val="92D050"/>
                </a:solidFill>
              </a:rPr>
              <a:t>MODERN CLASSROOMS MODERN EDUCATION</a:t>
            </a:r>
          </a:p>
        </p:txBody>
      </p:sp>
      <p:sp>
        <p:nvSpPr>
          <p:cNvPr id="6" name="Θέση κειμένου 5">
            <a:extLst>
              <a:ext uri="{FF2B5EF4-FFF2-40B4-BE49-F238E27FC236}">
                <a16:creationId xmlns:a16="http://schemas.microsoft.com/office/drawing/2014/main" id="{AB19AA19-2E19-4AD1-8073-961DD7DC3D43}"/>
              </a:ext>
            </a:extLst>
          </p:cNvPr>
          <p:cNvSpPr>
            <a:spLocks noGrp="1"/>
          </p:cNvSpPr>
          <p:nvPr>
            <p:ph type="body" idx="1"/>
          </p:nvPr>
        </p:nvSpPr>
        <p:spPr/>
        <p:txBody>
          <a:bodyPr/>
          <a:lstStyle/>
          <a:p>
            <a:endParaRPr lang="en-US" dirty="0"/>
          </a:p>
        </p:txBody>
      </p:sp>
      <p:sp>
        <p:nvSpPr>
          <p:cNvPr id="9" name="Θέση κειμένου 8">
            <a:extLst>
              <a:ext uri="{FF2B5EF4-FFF2-40B4-BE49-F238E27FC236}">
                <a16:creationId xmlns:a16="http://schemas.microsoft.com/office/drawing/2014/main" id="{B2FC2517-9EE0-40E5-930C-C4C6D68BBA08}"/>
              </a:ext>
            </a:extLst>
          </p:cNvPr>
          <p:cNvSpPr>
            <a:spLocks noGrp="1"/>
          </p:cNvSpPr>
          <p:nvPr>
            <p:ph type="body" sz="half" idx="15"/>
          </p:nvPr>
        </p:nvSpPr>
        <p:spPr/>
        <p:txBody>
          <a:bodyPr/>
          <a:lstStyle/>
          <a:p>
            <a:endParaRPr lang="en-US" dirty="0"/>
          </a:p>
        </p:txBody>
      </p:sp>
      <p:sp>
        <p:nvSpPr>
          <p:cNvPr id="7" name="Θέση κειμένου 6">
            <a:extLst>
              <a:ext uri="{FF2B5EF4-FFF2-40B4-BE49-F238E27FC236}">
                <a16:creationId xmlns:a16="http://schemas.microsoft.com/office/drawing/2014/main" id="{0A72AD76-168D-470E-AEDD-F555B7D35C4C}"/>
              </a:ext>
            </a:extLst>
          </p:cNvPr>
          <p:cNvSpPr>
            <a:spLocks noGrp="1"/>
          </p:cNvSpPr>
          <p:nvPr>
            <p:ph type="body" sz="quarter" idx="3"/>
          </p:nvPr>
        </p:nvSpPr>
        <p:spPr/>
        <p:txBody>
          <a:bodyPr/>
          <a:lstStyle/>
          <a:p>
            <a:endParaRPr lang="en-US" dirty="0"/>
          </a:p>
        </p:txBody>
      </p:sp>
      <p:sp>
        <p:nvSpPr>
          <p:cNvPr id="10" name="Θέση κειμένου 9">
            <a:extLst>
              <a:ext uri="{FF2B5EF4-FFF2-40B4-BE49-F238E27FC236}">
                <a16:creationId xmlns:a16="http://schemas.microsoft.com/office/drawing/2014/main" id="{4C57D4FE-1D54-4A36-8CCD-30B624DDD8A4}"/>
              </a:ext>
            </a:extLst>
          </p:cNvPr>
          <p:cNvSpPr>
            <a:spLocks noGrp="1"/>
          </p:cNvSpPr>
          <p:nvPr>
            <p:ph type="body" sz="half" idx="16"/>
          </p:nvPr>
        </p:nvSpPr>
        <p:spPr/>
        <p:txBody>
          <a:bodyPr/>
          <a:lstStyle/>
          <a:p>
            <a:endParaRPr lang="en-US"/>
          </a:p>
        </p:txBody>
      </p:sp>
      <p:sp>
        <p:nvSpPr>
          <p:cNvPr id="8" name="Θέση κειμένου 7">
            <a:extLst>
              <a:ext uri="{FF2B5EF4-FFF2-40B4-BE49-F238E27FC236}">
                <a16:creationId xmlns:a16="http://schemas.microsoft.com/office/drawing/2014/main" id="{AB23C443-5D2D-41CB-9C94-964D7473C087}"/>
              </a:ext>
            </a:extLst>
          </p:cNvPr>
          <p:cNvSpPr>
            <a:spLocks noGrp="1"/>
          </p:cNvSpPr>
          <p:nvPr>
            <p:ph type="body" sz="quarter" idx="13"/>
          </p:nvPr>
        </p:nvSpPr>
        <p:spPr/>
        <p:txBody>
          <a:bodyPr/>
          <a:lstStyle/>
          <a:p>
            <a:endParaRPr lang="en-US" dirty="0"/>
          </a:p>
        </p:txBody>
      </p:sp>
      <p:sp>
        <p:nvSpPr>
          <p:cNvPr id="11" name="Θέση κειμένου 10">
            <a:extLst>
              <a:ext uri="{FF2B5EF4-FFF2-40B4-BE49-F238E27FC236}">
                <a16:creationId xmlns:a16="http://schemas.microsoft.com/office/drawing/2014/main" id="{4FA90808-BAD2-4FC8-BBB1-65231F69588A}"/>
              </a:ext>
            </a:extLst>
          </p:cNvPr>
          <p:cNvSpPr>
            <a:spLocks noGrp="1"/>
          </p:cNvSpPr>
          <p:nvPr>
            <p:ph type="body" sz="half" idx="17"/>
          </p:nvPr>
        </p:nvSpPr>
        <p:spPr/>
        <p:txBody>
          <a:bodyPr/>
          <a:lstStyle/>
          <a:p>
            <a:endParaRPr lang="en-US" dirty="0"/>
          </a:p>
        </p:txBody>
      </p:sp>
      <p:pic>
        <p:nvPicPr>
          <p:cNvPr id="13" name="Εικόνα 12">
            <a:extLst>
              <a:ext uri="{FF2B5EF4-FFF2-40B4-BE49-F238E27FC236}">
                <a16:creationId xmlns:a16="http://schemas.microsoft.com/office/drawing/2014/main" id="{561375D8-6FED-4F36-85EF-81B8F7A35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417" y="3278777"/>
            <a:ext cx="3775165" cy="3374553"/>
          </a:xfrm>
          <a:prstGeom prst="rect">
            <a:avLst/>
          </a:prstGeom>
        </p:spPr>
      </p:pic>
      <p:pic>
        <p:nvPicPr>
          <p:cNvPr id="14" name="Εικόνα 13" descr="ÎÏÎ¿ÏÎ­Î»ÎµÏÎ¼Î± ÎµÎ¹ÎºÏÎ½Î±Ï Î³Î¹Î± Î»Î¿Î³ÏÏÏÏÎ¿ Î.Î.Î¥.">
            <a:extLst>
              <a:ext uri="{FF2B5EF4-FFF2-40B4-BE49-F238E27FC236}">
                <a16:creationId xmlns:a16="http://schemas.microsoft.com/office/drawing/2014/main" id="{C879C508-198B-4F9C-8F03-CC9234EA08E9}"/>
              </a:ext>
            </a:extLst>
          </p:cNvPr>
          <p:cNvPicPr/>
          <p:nvPr/>
        </p:nvPicPr>
        <p:blipFill>
          <a:blip r:embed="rId3" cstate="print"/>
          <a:srcRect/>
          <a:stretch>
            <a:fillRect/>
          </a:stretch>
        </p:blipFill>
        <p:spPr bwMode="auto">
          <a:xfrm>
            <a:off x="8286206" y="3213134"/>
            <a:ext cx="3775165" cy="3644866"/>
          </a:xfrm>
          <a:prstGeom prst="rect">
            <a:avLst/>
          </a:prstGeom>
          <a:noFill/>
          <a:ln w="9525">
            <a:noFill/>
            <a:miter lim="800000"/>
            <a:headEnd/>
            <a:tailEnd/>
          </a:ln>
        </p:spPr>
      </p:pic>
      <p:pic>
        <p:nvPicPr>
          <p:cNvPr id="17" name="Εικόνα 16">
            <a:extLst>
              <a:ext uri="{FF2B5EF4-FFF2-40B4-BE49-F238E27FC236}">
                <a16:creationId xmlns:a16="http://schemas.microsoft.com/office/drawing/2014/main" id="{89871052-D9AA-4EC1-A730-EECCE197FF2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05796" y="1502229"/>
            <a:ext cx="4380410" cy="1710905"/>
          </a:xfrm>
          <a:prstGeom prst="rect">
            <a:avLst/>
          </a:prstGeom>
          <a:noFill/>
        </p:spPr>
      </p:pic>
      <p:pic>
        <p:nvPicPr>
          <p:cNvPr id="18" name="Εικόνα 17" descr="C:\Users\Boss\Downloads\EU_flag-Erasmus_vect_POS.jpg">
            <a:extLst>
              <a:ext uri="{FF2B5EF4-FFF2-40B4-BE49-F238E27FC236}">
                <a16:creationId xmlns:a16="http://schemas.microsoft.com/office/drawing/2014/main" id="{1CAC1F6F-2B5C-4505-A490-7F3E280AC8BE}"/>
              </a:ext>
            </a:extLst>
          </p:cNvPr>
          <p:cNvPicPr/>
          <p:nvPr/>
        </p:nvPicPr>
        <p:blipFill>
          <a:blip r:embed="rId5" cstate="print"/>
          <a:srcRect/>
          <a:stretch>
            <a:fillRect/>
          </a:stretch>
        </p:blipFill>
        <p:spPr bwMode="auto">
          <a:xfrm>
            <a:off x="181136" y="1497787"/>
            <a:ext cx="3775165" cy="1715348"/>
          </a:xfrm>
          <a:prstGeom prst="rect">
            <a:avLst/>
          </a:prstGeom>
          <a:noFill/>
          <a:ln w="9525">
            <a:noFill/>
            <a:miter lim="800000"/>
            <a:headEnd/>
            <a:tailEnd/>
          </a:ln>
        </p:spPr>
      </p:pic>
      <p:pic>
        <p:nvPicPr>
          <p:cNvPr id="19" name="Εικόνα 18" descr="C:\Users\Boss\Downloads\EU_flag-Erasmus_vect_POS.jpg">
            <a:extLst>
              <a:ext uri="{FF2B5EF4-FFF2-40B4-BE49-F238E27FC236}">
                <a16:creationId xmlns:a16="http://schemas.microsoft.com/office/drawing/2014/main" id="{842126BD-43B3-4F0E-8C74-FAEB02B50435}"/>
              </a:ext>
            </a:extLst>
          </p:cNvPr>
          <p:cNvPicPr/>
          <p:nvPr/>
        </p:nvPicPr>
        <p:blipFill>
          <a:blip r:embed="rId5" cstate="print"/>
          <a:srcRect/>
          <a:stretch>
            <a:fillRect/>
          </a:stretch>
        </p:blipFill>
        <p:spPr bwMode="auto">
          <a:xfrm>
            <a:off x="8286206" y="1497785"/>
            <a:ext cx="3775165" cy="1710905"/>
          </a:xfrm>
          <a:prstGeom prst="rect">
            <a:avLst/>
          </a:prstGeom>
          <a:noFill/>
          <a:ln w="9525">
            <a:noFill/>
            <a:miter lim="800000"/>
            <a:headEnd/>
            <a:tailEnd/>
          </a:ln>
        </p:spPr>
      </p:pic>
      <p:pic>
        <p:nvPicPr>
          <p:cNvPr id="21" name="Εικόνα 20">
            <a:extLst>
              <a:ext uri="{FF2B5EF4-FFF2-40B4-BE49-F238E27FC236}">
                <a16:creationId xmlns:a16="http://schemas.microsoft.com/office/drawing/2014/main" id="{3237853C-B3F8-4309-9078-A827075A9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37" y="3278777"/>
            <a:ext cx="3724656" cy="2994095"/>
          </a:xfrm>
          <a:prstGeom prst="rect">
            <a:avLst/>
          </a:prstGeom>
        </p:spPr>
      </p:pic>
    </p:spTree>
    <p:extLst>
      <p:ext uri="{BB962C8B-B14F-4D97-AF65-F5344CB8AC3E}">
        <p14:creationId xmlns:p14="http://schemas.microsoft.com/office/powerpoint/2010/main" val="365056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E4B4B01-9D27-4C2F-B7EE-2B555D7A9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52557A0-6B16-40DD-A265-1804F17B647A}"/>
              </a:ext>
            </a:extLst>
          </p:cNvPr>
          <p:cNvSpPr txBox="1"/>
          <p:nvPr/>
        </p:nvSpPr>
        <p:spPr>
          <a:xfrm>
            <a:off x="3293690" y="174843"/>
            <a:ext cx="6189943"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a:ln w="57150"/>
                <a:solidFill>
                  <a:schemeClr val="accent3"/>
                </a:solidFill>
              </a:rPr>
              <a:t>The Catacombs</a:t>
            </a:r>
          </a:p>
        </p:txBody>
      </p:sp>
    </p:spTree>
    <p:extLst>
      <p:ext uri="{BB962C8B-B14F-4D97-AF65-F5344CB8AC3E}">
        <p14:creationId xmlns:p14="http://schemas.microsoft.com/office/powerpoint/2010/main" val="275070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B2497-8E57-4C13-A2BC-E22FB900807C}"/>
              </a:ext>
            </a:extLst>
          </p:cNvPr>
          <p:cNvSpPr>
            <a:spLocks noGrp="1"/>
          </p:cNvSpPr>
          <p:nvPr>
            <p:ph type="title"/>
          </p:nvPr>
        </p:nvSpPr>
        <p:spPr>
          <a:xfrm>
            <a:off x="646111" y="0"/>
            <a:ext cx="9404723" cy="783771"/>
          </a:xfrm>
        </p:spPr>
        <p:txBody>
          <a:bodyPr/>
          <a:lstStyle/>
          <a:p>
            <a:r>
              <a:rPr lang="en-US" dirty="0"/>
              <a:t>Inside the Catacombs</a:t>
            </a:r>
          </a:p>
        </p:txBody>
      </p:sp>
      <p:sp>
        <p:nvSpPr>
          <p:cNvPr id="3" name="Θέση περιεχομένου 2">
            <a:extLst>
              <a:ext uri="{FF2B5EF4-FFF2-40B4-BE49-F238E27FC236}">
                <a16:creationId xmlns:a16="http://schemas.microsoft.com/office/drawing/2014/main" id="{DDF759C1-FBF9-4363-B4F7-588B670DF229}"/>
              </a:ext>
            </a:extLst>
          </p:cNvPr>
          <p:cNvSpPr>
            <a:spLocks noGrp="1"/>
          </p:cNvSpPr>
          <p:nvPr>
            <p:ph idx="1"/>
          </p:nvPr>
        </p:nvSpPr>
        <p:spPr>
          <a:xfrm>
            <a:off x="0" y="783771"/>
            <a:ext cx="12096206" cy="6074229"/>
          </a:xfrm>
        </p:spPr>
        <p:txBody>
          <a:bodyPr>
            <a:normAutofit/>
          </a:bodyPr>
          <a:lstStyle/>
          <a:p>
            <a:r>
              <a:rPr lang="en-US" sz="2800" dirty="0">
                <a:solidFill>
                  <a:srgbClr val="FFFF00"/>
                </a:solidFill>
              </a:rPr>
              <a:t>The catacombs were tombs where Christians burying their relatives. Christian members or a whole family could have their own family tomb. The catacombs were important for Christians and their lives until the Edict of Milan which is known as the Edict of religious toleration (313 A.D.). </a:t>
            </a:r>
          </a:p>
        </p:txBody>
      </p:sp>
      <p:pic>
        <p:nvPicPr>
          <p:cNvPr id="5" name="Εικόνα 4">
            <a:extLst>
              <a:ext uri="{FF2B5EF4-FFF2-40B4-BE49-F238E27FC236}">
                <a16:creationId xmlns:a16="http://schemas.microsoft.com/office/drawing/2014/main" id="{B53908DB-8582-4057-A16B-48BA99410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0583"/>
            <a:ext cx="12192000" cy="3827417"/>
          </a:xfrm>
          <a:prstGeom prst="rect">
            <a:avLst/>
          </a:prstGeom>
        </p:spPr>
      </p:pic>
    </p:spTree>
    <p:extLst>
      <p:ext uri="{BB962C8B-B14F-4D97-AF65-F5344CB8AC3E}">
        <p14:creationId xmlns:p14="http://schemas.microsoft.com/office/powerpoint/2010/main" val="41913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B2497-8E57-4C13-A2BC-E22FB900807C}"/>
              </a:ext>
            </a:extLst>
          </p:cNvPr>
          <p:cNvSpPr>
            <a:spLocks noGrp="1"/>
          </p:cNvSpPr>
          <p:nvPr>
            <p:ph type="title"/>
          </p:nvPr>
        </p:nvSpPr>
        <p:spPr>
          <a:xfrm>
            <a:off x="646111" y="-156754"/>
            <a:ext cx="9404723" cy="940525"/>
          </a:xfrm>
        </p:spPr>
        <p:txBody>
          <a:bodyPr/>
          <a:lstStyle/>
          <a:p>
            <a:r>
              <a:rPr lang="en-US" dirty="0"/>
              <a:t>Catacombs as a cemetery</a:t>
            </a:r>
          </a:p>
        </p:txBody>
      </p:sp>
      <p:sp>
        <p:nvSpPr>
          <p:cNvPr id="3" name="Θέση περιεχομένου 2">
            <a:extLst>
              <a:ext uri="{FF2B5EF4-FFF2-40B4-BE49-F238E27FC236}">
                <a16:creationId xmlns:a16="http://schemas.microsoft.com/office/drawing/2014/main" id="{DDF759C1-FBF9-4363-B4F7-588B670DF229}"/>
              </a:ext>
            </a:extLst>
          </p:cNvPr>
          <p:cNvSpPr>
            <a:spLocks noGrp="1"/>
          </p:cNvSpPr>
          <p:nvPr>
            <p:ph idx="1"/>
          </p:nvPr>
        </p:nvSpPr>
        <p:spPr>
          <a:xfrm>
            <a:off x="0" y="574767"/>
            <a:ext cx="12096206" cy="6283234"/>
          </a:xfrm>
        </p:spPr>
        <p:txBody>
          <a:bodyPr>
            <a:normAutofit/>
          </a:bodyPr>
          <a:lstStyle/>
          <a:p>
            <a:r>
              <a:rPr lang="en-US" sz="2400" dirty="0">
                <a:solidFill>
                  <a:srgbClr val="FFFF00"/>
                </a:solidFill>
              </a:rPr>
              <a:t>During the roman period all the people were buried outside the walls of the city for medical reasons but the Christians weren’t permitted to be buried also in public cemeteries because of their reference to Christ. Romans at that time were not Christians and they had adopted a religious system with a great number of  Gods. Thus Christians made the Catacombs to bury their people and they did it at first in the private land of rich members of the church</a:t>
            </a:r>
            <a:r>
              <a:rPr lang="en-US" sz="2800" dirty="0">
                <a:solidFill>
                  <a:srgbClr val="FFFF00"/>
                </a:solidFill>
              </a:rPr>
              <a:t>     </a:t>
            </a:r>
          </a:p>
        </p:txBody>
      </p:sp>
      <p:pic>
        <p:nvPicPr>
          <p:cNvPr id="13" name="Εικόνα 12">
            <a:extLst>
              <a:ext uri="{FF2B5EF4-FFF2-40B4-BE49-F238E27FC236}">
                <a16:creationId xmlns:a16="http://schemas.microsoft.com/office/drawing/2014/main" id="{3AEDAFBE-46B3-4A0E-B6B6-F13DB9327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69" y="3291840"/>
            <a:ext cx="11194868" cy="3566160"/>
          </a:xfrm>
          <a:prstGeom prst="rect">
            <a:avLst/>
          </a:prstGeom>
        </p:spPr>
      </p:pic>
    </p:spTree>
    <p:extLst>
      <p:ext uri="{BB962C8B-B14F-4D97-AF65-F5344CB8AC3E}">
        <p14:creationId xmlns:p14="http://schemas.microsoft.com/office/powerpoint/2010/main" val="38904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A7B044-D233-47F8-AD6B-21E7D886E55A}"/>
              </a:ext>
            </a:extLst>
          </p:cNvPr>
          <p:cNvSpPr>
            <a:spLocks noGrp="1"/>
          </p:cNvSpPr>
          <p:nvPr>
            <p:ph type="title"/>
          </p:nvPr>
        </p:nvSpPr>
        <p:spPr>
          <a:xfrm>
            <a:off x="646111" y="0"/>
            <a:ext cx="9404723" cy="718457"/>
          </a:xfrm>
        </p:spPr>
        <p:txBody>
          <a:bodyPr/>
          <a:lstStyle/>
          <a:p>
            <a:r>
              <a:rPr lang="en-US" dirty="0"/>
              <a:t>      Evolution of the Catacombs</a:t>
            </a:r>
          </a:p>
        </p:txBody>
      </p:sp>
      <p:sp>
        <p:nvSpPr>
          <p:cNvPr id="3" name="Θέση περιεχομένου 2">
            <a:extLst>
              <a:ext uri="{FF2B5EF4-FFF2-40B4-BE49-F238E27FC236}">
                <a16:creationId xmlns:a16="http://schemas.microsoft.com/office/drawing/2014/main" id="{4F2E03DF-9CF3-4694-9DD8-C3F3B4F2AEC1}"/>
              </a:ext>
            </a:extLst>
          </p:cNvPr>
          <p:cNvSpPr>
            <a:spLocks noGrp="1"/>
          </p:cNvSpPr>
          <p:nvPr>
            <p:ph idx="1"/>
          </p:nvPr>
        </p:nvSpPr>
        <p:spPr>
          <a:xfrm>
            <a:off x="0" y="718458"/>
            <a:ext cx="12192000" cy="6139542"/>
          </a:xfrm>
        </p:spPr>
        <p:txBody>
          <a:bodyPr>
            <a:normAutofit/>
          </a:bodyPr>
          <a:lstStyle/>
          <a:p>
            <a:r>
              <a:rPr lang="en-US" sz="2800" dirty="0"/>
              <a:t>From century to century the Christians became more and more. That fact had consequences. A high demand for burying people inside the Catacombs ; and secondly the evolution of the Catacombs. So later, catacombs cover many kilometers and tend to become a place of worship and small churches, as there were buried the Christians who had be killed for refusing joining the roman religion. Those buried members of the church were became martyrs and saints for the Christians who started preparing the Mass (Office) upon the tomb. Consequently the Catacombs from cemetery turn rapidly out to be considered as a small church and artists start painting on the walls symbols of their Christian faith and later figures that they respect as members of the church.     </a:t>
            </a:r>
          </a:p>
        </p:txBody>
      </p:sp>
    </p:spTree>
    <p:extLst>
      <p:ext uri="{BB962C8B-B14F-4D97-AF65-F5344CB8AC3E}">
        <p14:creationId xmlns:p14="http://schemas.microsoft.com/office/powerpoint/2010/main" val="184269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2C5A70B-50C8-45B9-ADD9-185B7AE69627}"/>
              </a:ext>
            </a:extLst>
          </p:cNvPr>
          <p:cNvSpPr>
            <a:spLocks noGrp="1"/>
          </p:cNvSpPr>
          <p:nvPr>
            <p:ph type="title"/>
          </p:nvPr>
        </p:nvSpPr>
        <p:spPr>
          <a:xfrm>
            <a:off x="169817" y="0"/>
            <a:ext cx="10946674" cy="836023"/>
          </a:xfrm>
        </p:spPr>
        <p:txBody>
          <a:bodyPr/>
          <a:lstStyle/>
          <a:p>
            <a:r>
              <a:rPr lang="en-US" sz="3600" dirty="0"/>
              <a:t>             Artistic creation inside Catacombs</a:t>
            </a:r>
          </a:p>
        </p:txBody>
      </p:sp>
      <p:pic>
        <p:nvPicPr>
          <p:cNvPr id="8" name="Θέση περιεχομένου 7">
            <a:extLst>
              <a:ext uri="{FF2B5EF4-FFF2-40B4-BE49-F238E27FC236}">
                <a16:creationId xmlns:a16="http://schemas.microsoft.com/office/drawing/2014/main" id="{10402CE6-C163-47EB-B81E-2CABC0AB2B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836023"/>
            <a:ext cx="5499651" cy="6021976"/>
          </a:xfrm>
        </p:spPr>
      </p:pic>
      <p:pic>
        <p:nvPicPr>
          <p:cNvPr id="12" name="Θέση περιεχομένου 11">
            <a:extLst>
              <a:ext uri="{FF2B5EF4-FFF2-40B4-BE49-F238E27FC236}">
                <a16:creationId xmlns:a16="http://schemas.microsoft.com/office/drawing/2014/main" id="{689AF8A7-937C-4A4C-9A95-57974C4901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99651" y="836023"/>
            <a:ext cx="6692349" cy="6021976"/>
          </a:xfrm>
        </p:spPr>
      </p:pic>
    </p:spTree>
    <p:extLst>
      <p:ext uri="{BB962C8B-B14F-4D97-AF65-F5344CB8AC3E}">
        <p14:creationId xmlns:p14="http://schemas.microsoft.com/office/powerpoint/2010/main" val="166425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DCB7CCA-B0A3-461B-9998-9B6E4918E11D}"/>
              </a:ext>
            </a:extLst>
          </p:cNvPr>
          <p:cNvSpPr>
            <a:spLocks noGrp="1"/>
          </p:cNvSpPr>
          <p:nvPr>
            <p:ph type="title"/>
          </p:nvPr>
        </p:nvSpPr>
        <p:spPr>
          <a:xfrm>
            <a:off x="118969" y="-547189"/>
            <a:ext cx="3316561" cy="1879600"/>
          </a:xfrm>
        </p:spPr>
        <p:txBody>
          <a:bodyPr/>
          <a:lstStyle/>
          <a:p>
            <a:r>
              <a:rPr lang="en-US" sz="2800" dirty="0"/>
              <a:t>Architectural characteristics</a:t>
            </a:r>
          </a:p>
        </p:txBody>
      </p:sp>
      <p:pic>
        <p:nvPicPr>
          <p:cNvPr id="9" name="Θέση περιεχομένου 8">
            <a:extLst>
              <a:ext uri="{FF2B5EF4-FFF2-40B4-BE49-F238E27FC236}">
                <a16:creationId xmlns:a16="http://schemas.microsoft.com/office/drawing/2014/main" id="{90A9689B-0F83-40FA-862A-645B911AC5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2474" y="0"/>
            <a:ext cx="8009525" cy="6821713"/>
          </a:xfrm>
        </p:spPr>
      </p:pic>
      <p:sp>
        <p:nvSpPr>
          <p:cNvPr id="7" name="Θέση κειμένου 6">
            <a:extLst>
              <a:ext uri="{FF2B5EF4-FFF2-40B4-BE49-F238E27FC236}">
                <a16:creationId xmlns:a16="http://schemas.microsoft.com/office/drawing/2014/main" id="{E95250E9-CCA0-4FD9-B487-B62A20680323}"/>
              </a:ext>
            </a:extLst>
          </p:cNvPr>
          <p:cNvSpPr>
            <a:spLocks noGrp="1"/>
          </p:cNvSpPr>
          <p:nvPr>
            <p:ph type="body" sz="half" idx="2"/>
          </p:nvPr>
        </p:nvSpPr>
        <p:spPr>
          <a:xfrm>
            <a:off x="0" y="1449977"/>
            <a:ext cx="4182475" cy="5371736"/>
          </a:xfrm>
        </p:spPr>
        <p:txBody>
          <a:bodyPr>
            <a:normAutofit fontScale="92500" lnSpcReduction="10000"/>
          </a:bodyPr>
          <a:lstStyle/>
          <a:p>
            <a:r>
              <a:rPr lang="en-US" sz="2800" dirty="0"/>
              <a:t>Catacombs were subterranean and looked like tunnels of many kilometers. There were tombs in the alcoves (recess) of the walls and that spot became a tomb and later a church. On the wall the artists were painting their faith in God. Churches were like that during the first centuries of Christianism </a:t>
            </a:r>
          </a:p>
        </p:txBody>
      </p:sp>
      <p:sp>
        <p:nvSpPr>
          <p:cNvPr id="10" name="TextBox 9">
            <a:extLst>
              <a:ext uri="{FF2B5EF4-FFF2-40B4-BE49-F238E27FC236}">
                <a16:creationId xmlns:a16="http://schemas.microsoft.com/office/drawing/2014/main" id="{ABCD6B27-5CED-456F-9861-86727267FCEE}"/>
              </a:ext>
            </a:extLst>
          </p:cNvPr>
          <p:cNvSpPr txBox="1"/>
          <p:nvPr/>
        </p:nvSpPr>
        <p:spPr>
          <a:xfrm>
            <a:off x="6770914" y="4558937"/>
            <a:ext cx="3474720" cy="1384995"/>
          </a:xfrm>
          <a:prstGeom prst="rect">
            <a:avLst/>
          </a:prstGeom>
          <a:noFill/>
        </p:spPr>
        <p:txBody>
          <a:bodyPr wrap="square" rtlCol="0">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rPr>
              <a:t>A family tomb that has become Church</a:t>
            </a:r>
          </a:p>
        </p:txBody>
      </p:sp>
    </p:spTree>
    <p:extLst>
      <p:ext uri="{BB962C8B-B14F-4D97-AF65-F5344CB8AC3E}">
        <p14:creationId xmlns:p14="http://schemas.microsoft.com/office/powerpoint/2010/main" val="262451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ED491F-4B17-4F76-8077-03E157224473}"/>
              </a:ext>
            </a:extLst>
          </p:cNvPr>
          <p:cNvSpPr>
            <a:spLocks noGrp="1"/>
          </p:cNvSpPr>
          <p:nvPr>
            <p:ph type="title"/>
          </p:nvPr>
        </p:nvSpPr>
        <p:spPr>
          <a:xfrm>
            <a:off x="197345" y="-18142"/>
            <a:ext cx="3891328" cy="720634"/>
          </a:xfrm>
        </p:spPr>
        <p:txBody>
          <a:bodyPr/>
          <a:lstStyle/>
          <a:p>
            <a:r>
              <a:rPr lang="en-US" sz="2800" dirty="0"/>
              <a:t>First Christian symbols</a:t>
            </a:r>
          </a:p>
        </p:txBody>
      </p:sp>
      <p:pic>
        <p:nvPicPr>
          <p:cNvPr id="6" name="Θέση περιεχομένου 5">
            <a:extLst>
              <a:ext uri="{FF2B5EF4-FFF2-40B4-BE49-F238E27FC236}">
                <a16:creationId xmlns:a16="http://schemas.microsoft.com/office/drawing/2014/main" id="{30933E53-4CD1-47FE-AA3C-A7F7FE478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1006" y="0"/>
            <a:ext cx="3322323" cy="3239589"/>
          </a:xfrm>
        </p:spPr>
      </p:pic>
      <p:sp>
        <p:nvSpPr>
          <p:cNvPr id="4" name="Θέση κειμένου 3">
            <a:extLst>
              <a:ext uri="{FF2B5EF4-FFF2-40B4-BE49-F238E27FC236}">
                <a16:creationId xmlns:a16="http://schemas.microsoft.com/office/drawing/2014/main" id="{DB0515CA-0513-4B88-A24D-75A31E649113}"/>
              </a:ext>
            </a:extLst>
          </p:cNvPr>
          <p:cNvSpPr>
            <a:spLocks noGrp="1"/>
          </p:cNvSpPr>
          <p:nvPr>
            <p:ph type="body" sz="half" idx="2"/>
          </p:nvPr>
        </p:nvSpPr>
        <p:spPr>
          <a:xfrm>
            <a:off x="0" y="1005840"/>
            <a:ext cx="4506686" cy="5421086"/>
          </a:xfrm>
        </p:spPr>
        <p:txBody>
          <a:bodyPr>
            <a:normAutofit lnSpcReduction="10000"/>
          </a:bodyPr>
          <a:lstStyle/>
          <a:p>
            <a:r>
              <a:rPr lang="en-US" sz="2400" dirty="0"/>
              <a:t>The first artists of Christianity delivered us great samples of their creativity. Most of their paintings are symbols.</a:t>
            </a:r>
          </a:p>
          <a:p>
            <a:r>
              <a:rPr lang="en-US" sz="2400" dirty="0"/>
              <a:t>Doves, olive branches, certain letters of the Greek alphabet with a hidden meaning, as the first and the last – </a:t>
            </a:r>
            <a:r>
              <a:rPr lang="el-GR" sz="2400" dirty="0"/>
              <a:t>Α</a:t>
            </a:r>
            <a:r>
              <a:rPr lang="en-US" sz="2400" dirty="0"/>
              <a:t> alpha</a:t>
            </a:r>
            <a:r>
              <a:rPr lang="el-GR" sz="2400" dirty="0"/>
              <a:t> </a:t>
            </a:r>
            <a:r>
              <a:rPr lang="en-US" sz="2400" dirty="0"/>
              <a:t>and </a:t>
            </a:r>
            <a:r>
              <a:rPr lang="el-GR" sz="2400" dirty="0"/>
              <a:t>Ω</a:t>
            </a:r>
            <a:r>
              <a:rPr lang="en-US" sz="2400" dirty="0"/>
              <a:t> omega or </a:t>
            </a:r>
            <a:r>
              <a:rPr lang="el-GR" sz="2400" dirty="0"/>
              <a:t>Χ </a:t>
            </a:r>
            <a:r>
              <a:rPr lang="en-US" sz="2400" dirty="0"/>
              <a:t>chi and </a:t>
            </a:r>
            <a:r>
              <a:rPr lang="el-GR" sz="2400" dirty="0"/>
              <a:t>Ρ </a:t>
            </a:r>
            <a:r>
              <a:rPr lang="en-US" sz="2400" dirty="0"/>
              <a:t>ro. </a:t>
            </a:r>
          </a:p>
          <a:p>
            <a:r>
              <a:rPr lang="en-US" sz="2400" dirty="0"/>
              <a:t>The question is why the majority of the paintings of the first Christian artists are symbols </a:t>
            </a:r>
            <a:r>
              <a:rPr lang="fr-FR" sz="2400" dirty="0"/>
              <a:t>? </a:t>
            </a:r>
            <a:r>
              <a:rPr lang="en-US" sz="2400" dirty="0"/>
              <a:t>(activity for the students, writing text)</a:t>
            </a:r>
          </a:p>
          <a:p>
            <a:endParaRPr lang="en-US" sz="2000" dirty="0"/>
          </a:p>
        </p:txBody>
      </p:sp>
      <p:pic>
        <p:nvPicPr>
          <p:cNvPr id="8" name="Εικόνα 7">
            <a:extLst>
              <a:ext uri="{FF2B5EF4-FFF2-40B4-BE49-F238E27FC236}">
                <a16:creationId xmlns:a16="http://schemas.microsoft.com/office/drawing/2014/main" id="{3B5C05B2-C76D-4DF3-B070-155A36E92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328" y="1"/>
            <a:ext cx="4088671" cy="3239588"/>
          </a:xfrm>
          <a:prstGeom prst="rect">
            <a:avLst/>
          </a:prstGeom>
        </p:spPr>
      </p:pic>
      <p:pic>
        <p:nvPicPr>
          <p:cNvPr id="10" name="Εικόνα 9">
            <a:extLst>
              <a:ext uri="{FF2B5EF4-FFF2-40B4-BE49-F238E27FC236}">
                <a16:creationId xmlns:a16="http://schemas.microsoft.com/office/drawing/2014/main" id="{E0B8B165-3B6C-4C7C-9258-76E94FD89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007" y="3239589"/>
            <a:ext cx="3322322" cy="3618410"/>
          </a:xfrm>
          <a:prstGeom prst="rect">
            <a:avLst/>
          </a:prstGeom>
        </p:spPr>
      </p:pic>
      <p:pic>
        <p:nvPicPr>
          <p:cNvPr id="14" name="Εικόνα 13">
            <a:extLst>
              <a:ext uri="{FF2B5EF4-FFF2-40B4-BE49-F238E27FC236}">
                <a16:creationId xmlns:a16="http://schemas.microsoft.com/office/drawing/2014/main" id="{AE1798FB-B285-4EF3-AFB5-21E748C68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3327" y="3239589"/>
            <a:ext cx="4088672" cy="3618410"/>
          </a:xfrm>
          <a:prstGeom prst="rect">
            <a:avLst/>
          </a:prstGeom>
        </p:spPr>
      </p:pic>
    </p:spTree>
    <p:extLst>
      <p:ext uri="{BB962C8B-B14F-4D97-AF65-F5344CB8AC3E}">
        <p14:creationId xmlns:p14="http://schemas.microsoft.com/office/powerpoint/2010/main" val="354542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793DB07B-A0C8-45EE-A380-7695D5E4F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81898" cy="3429000"/>
          </a:xfrm>
          <a:prstGeom prst="rect">
            <a:avLst/>
          </a:prstGeom>
        </p:spPr>
      </p:pic>
      <p:pic>
        <p:nvPicPr>
          <p:cNvPr id="8" name="Εικόνα 7">
            <a:extLst>
              <a:ext uri="{FF2B5EF4-FFF2-40B4-BE49-F238E27FC236}">
                <a16:creationId xmlns:a16="http://schemas.microsoft.com/office/drawing/2014/main" id="{CE23678B-7851-4035-8E6B-0EC77229D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898" y="0"/>
            <a:ext cx="6810102" cy="3429000"/>
          </a:xfrm>
          <a:prstGeom prst="rect">
            <a:avLst/>
          </a:prstGeom>
        </p:spPr>
      </p:pic>
      <p:pic>
        <p:nvPicPr>
          <p:cNvPr id="10" name="Εικόνα 9">
            <a:extLst>
              <a:ext uri="{FF2B5EF4-FFF2-40B4-BE49-F238E27FC236}">
                <a16:creationId xmlns:a16="http://schemas.microsoft.com/office/drawing/2014/main" id="{35A79BE2-1D64-4FA7-96E2-AD619DA0D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5381898" cy="3429000"/>
          </a:xfrm>
          <a:prstGeom prst="rect">
            <a:avLst/>
          </a:prstGeom>
        </p:spPr>
      </p:pic>
      <p:pic>
        <p:nvPicPr>
          <p:cNvPr id="12" name="Εικόνα 11">
            <a:extLst>
              <a:ext uri="{FF2B5EF4-FFF2-40B4-BE49-F238E27FC236}">
                <a16:creationId xmlns:a16="http://schemas.microsoft.com/office/drawing/2014/main" id="{84FCF7C6-68B3-4811-B033-1809300C0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898" y="3429000"/>
            <a:ext cx="6810102" cy="3429000"/>
          </a:xfrm>
          <a:prstGeom prst="rect">
            <a:avLst/>
          </a:prstGeom>
        </p:spPr>
      </p:pic>
    </p:spTree>
    <p:extLst>
      <p:ext uri="{BB962C8B-B14F-4D97-AF65-F5344CB8AC3E}">
        <p14:creationId xmlns:p14="http://schemas.microsoft.com/office/powerpoint/2010/main" val="4003964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161</TotalTime>
  <Words>461</Words>
  <Application>Microsoft Office PowerPoint</Application>
  <PresentationFormat>Ευρεία οθόνη</PresentationFormat>
  <Paragraphs>21</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Century Gothic</vt:lpstr>
      <vt:lpstr>Wingdings 3</vt:lpstr>
      <vt:lpstr>Ιόν</vt:lpstr>
      <vt:lpstr>2nd Gymnasio Eleftheriou Venizelou Chania - Greece</vt:lpstr>
      <vt:lpstr>Παρουσίαση του PowerPoint</vt:lpstr>
      <vt:lpstr>Inside the Catacombs</vt:lpstr>
      <vt:lpstr>Catacombs as a cemetery</vt:lpstr>
      <vt:lpstr>      Evolution of the Catacombs</vt:lpstr>
      <vt:lpstr>             Artistic creation inside Catacombs</vt:lpstr>
      <vt:lpstr>Architectural characteristics</vt:lpstr>
      <vt:lpstr>First Christian symbols</vt:lpstr>
      <vt:lpstr>Παρουσίαση του PowerPoint</vt:lpstr>
      <vt:lpstr>Choose and paint 10 minutes activity</vt:lpstr>
      <vt:lpstr>MODERN CLASSROOMS MODERN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Gymnasio Eleftheriou Venizelou Chania - Greece</dc:title>
  <dc:creator>Georgios Memos</dc:creator>
  <cp:lastModifiedBy>Georgios Memos</cp:lastModifiedBy>
  <cp:revision>40</cp:revision>
  <dcterms:created xsi:type="dcterms:W3CDTF">2019-02-10T05:48:03Z</dcterms:created>
  <dcterms:modified xsi:type="dcterms:W3CDTF">2019-03-27T22:17:37Z</dcterms:modified>
</cp:coreProperties>
</file>